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8" r:id="rId1"/>
  </p:sldMasterIdLst>
  <p:notesMasterIdLst>
    <p:notesMasterId r:id="rId3"/>
  </p:notesMasterIdLst>
  <p:sldIdLst>
    <p:sldId id="259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A083"/>
    <a:srgbClr val="9420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21"/>
    <p:restoredTop sz="94599"/>
  </p:normalViewPr>
  <p:slideViewPr>
    <p:cSldViewPr snapToGrid="0" snapToObjects="1">
      <p:cViewPr varScale="1">
        <p:scale>
          <a:sx n="108" d="100"/>
          <a:sy n="108" d="100"/>
        </p:scale>
        <p:origin x="444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D8FEF9-42BC-8842-9FDE-56E2B176EE64}" type="datetimeFigureOut">
              <a:rPr lang="en-US" smtClean="0"/>
              <a:t>12/30/2019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2098F1-C9CC-DA4B-8D47-F1507F521E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1150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92A2C825-4FFD-1D4B-8778-33B420DB7BEA}" type="datetimeFigureOut">
              <a:rPr lang="en-US" smtClean="0"/>
              <a:t>12/30/2019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DC35CD84-9533-8647-AC58-D49CAEAFFC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389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2C825-4FFD-1D4B-8778-33B420DB7BEA}" type="datetimeFigureOut">
              <a:rPr lang="en-US" smtClean="0"/>
              <a:t>12/30/2019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5CD84-9533-8647-AC58-D49CAEAFFC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8143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2C825-4FFD-1D4B-8778-33B420DB7BEA}" type="datetimeFigureOut">
              <a:rPr lang="en-US" smtClean="0"/>
              <a:t>12/30/2019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5CD84-9533-8647-AC58-D49CAEAFFC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4155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2C825-4FFD-1D4B-8778-33B420DB7BEA}" type="datetimeFigureOut">
              <a:rPr lang="en-US" smtClean="0"/>
              <a:t>12/30/2019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5CD84-9533-8647-AC58-D49CAEAFFC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8663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2C825-4FFD-1D4B-8778-33B420DB7BEA}" type="datetimeFigureOut">
              <a:rPr lang="en-US" smtClean="0"/>
              <a:t>12/30/2019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5CD84-9533-8647-AC58-D49CAEAFFC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4502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2C825-4FFD-1D4B-8778-33B420DB7BEA}" type="datetimeFigureOut">
              <a:rPr lang="en-US" smtClean="0"/>
              <a:t>12/30/2019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5CD84-9533-8647-AC58-D49CAEAFFC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5739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2C825-4FFD-1D4B-8778-33B420DB7BEA}" type="datetimeFigureOut">
              <a:rPr lang="en-US" smtClean="0"/>
              <a:t>12/30/2019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5CD84-9533-8647-AC58-D49CAEAFFC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7802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2C825-4FFD-1D4B-8778-33B420DB7BEA}" type="datetimeFigureOut">
              <a:rPr lang="en-US" smtClean="0"/>
              <a:t>12/30/2019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DC35CD84-9533-8647-AC58-D49CAEAFFC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4739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92A2C825-4FFD-1D4B-8778-33B420DB7BEA}" type="datetimeFigureOut">
              <a:rPr lang="en-US" smtClean="0"/>
              <a:t>12/30/2019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DC35CD84-9533-8647-AC58-D49CAEAFFC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2423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2C825-4FFD-1D4B-8778-33B420DB7BEA}" type="datetimeFigureOut">
              <a:rPr lang="en-US" smtClean="0"/>
              <a:t>12/30/2019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5CD84-9533-8647-AC58-D49CAEAFFC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881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2C825-4FFD-1D4B-8778-33B420DB7BEA}" type="datetimeFigureOut">
              <a:rPr lang="en-US" smtClean="0"/>
              <a:t>12/30/2019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5CD84-9533-8647-AC58-D49CAEAFFC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081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92A2C825-4FFD-1D4B-8778-33B420DB7BEA}" type="datetimeFigureOut">
              <a:rPr lang="en-US" smtClean="0"/>
              <a:t>12/30/2019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DC35CD84-9533-8647-AC58-D49CAEAFFC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0027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12" Type="http://schemas.microsoft.com/office/2007/relationships/hdphoto" Target="../media/hdphoto5.wdp"/><Relationship Id="rId2" Type="http://schemas.openxmlformats.org/officeDocument/2006/relationships/image" Target="../media/image1.png"/><Relationship Id="rId16" Type="http://schemas.microsoft.com/office/2007/relationships/hdphoto" Target="../media/hdphoto7.wdp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6.png"/><Relationship Id="rId5" Type="http://schemas.openxmlformats.org/officeDocument/2006/relationships/image" Target="../media/image3.png"/><Relationship Id="rId15" Type="http://schemas.openxmlformats.org/officeDocument/2006/relationships/image" Target="../media/image8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Relationship Id="rId14" Type="http://schemas.microsoft.com/office/2007/relationships/hdphoto" Target="../media/hdphoto6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3C75165-AFEB-4F37-8128-5A9C0675F0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6428" y="2784065"/>
            <a:ext cx="1505242" cy="154887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B40F42D-DF24-4338-A110-1FEC365A6A91}"/>
              </a:ext>
            </a:extLst>
          </p:cNvPr>
          <p:cNvSpPr txBox="1"/>
          <p:nvPr/>
        </p:nvSpPr>
        <p:spPr>
          <a:xfrm>
            <a:off x="2873115" y="25196"/>
            <a:ext cx="64457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Single Aquaculture Production Unit (APU) Start up Information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E7D3DAB-D448-4FF6-93AC-EA863B6A66D1}"/>
              </a:ext>
            </a:extLst>
          </p:cNvPr>
          <p:cNvSpPr txBox="1"/>
          <p:nvPr/>
        </p:nvSpPr>
        <p:spPr>
          <a:xfrm>
            <a:off x="162234" y="461874"/>
            <a:ext cx="4885599" cy="2308324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Input Costs(Rands)</a:t>
            </a:r>
          </a:p>
          <a:p>
            <a:r>
              <a:rPr lang="en-US" dirty="0"/>
              <a:t>					Year 1	Year 2 +	 </a:t>
            </a:r>
          </a:p>
          <a:p>
            <a:r>
              <a:rPr lang="en-US" dirty="0"/>
              <a:t>Stock Fingerlings 		9000		9000</a:t>
            </a:r>
          </a:p>
          <a:p>
            <a:r>
              <a:rPr lang="en-US" dirty="0"/>
              <a:t>Feed					11405		21507</a:t>
            </a:r>
          </a:p>
          <a:p>
            <a:r>
              <a:rPr lang="en-US" dirty="0"/>
              <a:t>Electricity				3153		3468</a:t>
            </a:r>
          </a:p>
          <a:p>
            <a:r>
              <a:rPr lang="en-US" dirty="0"/>
              <a:t>Water Testing			800			850</a:t>
            </a:r>
          </a:p>
          <a:p>
            <a:r>
              <a:rPr lang="en-US" dirty="0"/>
              <a:t>Labour				Own and Part Time</a:t>
            </a:r>
          </a:p>
          <a:p>
            <a:r>
              <a:rPr lang="en-US" dirty="0"/>
              <a:t>Water				If Municipal 50 Liters/day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5E2D4BD-FE2D-4B0C-9B69-CEAD82ACAD5F}"/>
              </a:ext>
            </a:extLst>
          </p:cNvPr>
          <p:cNvSpPr txBox="1"/>
          <p:nvPr/>
        </p:nvSpPr>
        <p:spPr>
          <a:xfrm>
            <a:off x="7362847" y="2512270"/>
            <a:ext cx="4774536" cy="1200329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Outputs(Fish)	</a:t>
            </a:r>
          </a:p>
          <a:p>
            <a:r>
              <a:rPr lang="en-US" dirty="0"/>
              <a:t>			Year 1		Year 2 + 	 </a:t>
            </a:r>
          </a:p>
          <a:p>
            <a:r>
              <a:rPr lang="en-US" dirty="0"/>
              <a:t>Fish 	#				1500		3000</a:t>
            </a:r>
          </a:p>
          <a:p>
            <a:r>
              <a:rPr lang="en-US" dirty="0"/>
              <a:t>Fish	Kgs				626			1074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CBD94C1-8E81-4B42-A3F4-4A2338784792}"/>
              </a:ext>
            </a:extLst>
          </p:cNvPr>
          <p:cNvSpPr txBox="1"/>
          <p:nvPr/>
        </p:nvSpPr>
        <p:spPr>
          <a:xfrm>
            <a:off x="7065777" y="4048027"/>
            <a:ext cx="4784362" cy="92333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Returns (Rands)	</a:t>
            </a:r>
          </a:p>
          <a:p>
            <a:r>
              <a:rPr lang="en-US" dirty="0"/>
              <a:t>			Year 1		Year 2 + 	 </a:t>
            </a:r>
          </a:p>
          <a:p>
            <a:r>
              <a:rPr lang="en-US" dirty="0"/>
              <a:t>Sales 		 31,334		59,087 			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E98E238-64B8-4784-B1C5-298BB9F09E7A}"/>
              </a:ext>
            </a:extLst>
          </p:cNvPr>
          <p:cNvSpPr txBox="1"/>
          <p:nvPr/>
        </p:nvSpPr>
        <p:spPr>
          <a:xfrm>
            <a:off x="6631952" y="5413352"/>
            <a:ext cx="4784362" cy="1200329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Gross Profits (Rands)</a:t>
            </a:r>
          </a:p>
          <a:p>
            <a:r>
              <a:rPr lang="en-US" dirty="0"/>
              <a:t>					Year 1		Year 2 + 	 </a:t>
            </a:r>
          </a:p>
          <a:p>
            <a:r>
              <a:rPr lang="en-US" dirty="0"/>
              <a:t>Gross Profit			6,975		24,230		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36DB744-E066-4AE6-AB2D-678E1D6FBB00}"/>
              </a:ext>
            </a:extLst>
          </p:cNvPr>
          <p:cNvSpPr txBox="1"/>
          <p:nvPr/>
        </p:nvSpPr>
        <p:spPr>
          <a:xfrm>
            <a:off x="881651" y="4721698"/>
            <a:ext cx="5093970" cy="2031325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Knowledge and Skills Development</a:t>
            </a:r>
          </a:p>
          <a:p>
            <a:r>
              <a:rPr lang="en-US" dirty="0"/>
              <a:t>Farm Tour and discussion</a:t>
            </a:r>
          </a:p>
          <a:p>
            <a:r>
              <a:rPr lang="en-US" dirty="0"/>
              <a:t> 									R500</a:t>
            </a:r>
          </a:p>
          <a:p>
            <a:endParaRPr lang="en-US" dirty="0"/>
          </a:p>
          <a:p>
            <a:r>
              <a:rPr lang="en-US" dirty="0"/>
              <a:t>Training and Practical “Wet Hands” 		R6 000</a:t>
            </a:r>
          </a:p>
          <a:p>
            <a:r>
              <a:rPr lang="en-US" dirty="0"/>
              <a:t>4 days with Material and Lunches 								</a:t>
            </a: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257E4C06-26BA-431D-8B4D-60822A9A6FEE}"/>
              </a:ext>
            </a:extLst>
          </p:cNvPr>
          <p:cNvGrpSpPr/>
          <p:nvPr/>
        </p:nvGrpSpPr>
        <p:grpSpPr>
          <a:xfrm>
            <a:off x="5489132" y="543648"/>
            <a:ext cx="1987274" cy="835993"/>
            <a:chOff x="5479426" y="1108583"/>
            <a:chExt cx="1987274" cy="835993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297381E8-EF4C-4068-AD9D-076056E32F51}"/>
                </a:ext>
              </a:extLst>
            </p:cNvPr>
            <p:cNvGrpSpPr/>
            <p:nvPr/>
          </p:nvGrpSpPr>
          <p:grpSpPr>
            <a:xfrm>
              <a:off x="5479426" y="1108583"/>
              <a:ext cx="1987274" cy="835993"/>
              <a:chOff x="6340800" y="5270808"/>
              <a:chExt cx="1987274" cy="835993"/>
            </a:xfrm>
          </p:grpSpPr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FC471748-9E5A-40D2-BDB7-832D8EC88B64}"/>
                  </a:ext>
                </a:extLst>
              </p:cNvPr>
              <p:cNvSpPr/>
              <p:nvPr/>
            </p:nvSpPr>
            <p:spPr>
              <a:xfrm>
                <a:off x="6822831" y="5275385"/>
                <a:ext cx="1505243" cy="829993"/>
              </a:xfrm>
              <a:custGeom>
                <a:avLst/>
                <a:gdLst>
                  <a:gd name="connsiteX0" fmla="*/ 0 w 1505243"/>
                  <a:gd name="connsiteY0" fmla="*/ 28135 h 829993"/>
                  <a:gd name="connsiteX1" fmla="*/ 309489 w 1505243"/>
                  <a:gd name="connsiteY1" fmla="*/ 506437 h 829993"/>
                  <a:gd name="connsiteX2" fmla="*/ 253218 w 1505243"/>
                  <a:gd name="connsiteY2" fmla="*/ 829993 h 829993"/>
                  <a:gd name="connsiteX3" fmla="*/ 1448972 w 1505243"/>
                  <a:gd name="connsiteY3" fmla="*/ 759655 h 829993"/>
                  <a:gd name="connsiteX4" fmla="*/ 1505243 w 1505243"/>
                  <a:gd name="connsiteY4" fmla="*/ 351692 h 829993"/>
                  <a:gd name="connsiteX5" fmla="*/ 1378634 w 1505243"/>
                  <a:gd name="connsiteY5" fmla="*/ 70338 h 829993"/>
                  <a:gd name="connsiteX6" fmla="*/ 1125415 w 1505243"/>
                  <a:gd name="connsiteY6" fmla="*/ 14067 h 829993"/>
                  <a:gd name="connsiteX7" fmla="*/ 1083212 w 1505243"/>
                  <a:gd name="connsiteY7" fmla="*/ 0 h 8299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05243" h="829993">
                    <a:moveTo>
                      <a:pt x="0" y="28135"/>
                    </a:moveTo>
                    <a:lnTo>
                      <a:pt x="309489" y="506437"/>
                    </a:lnTo>
                    <a:lnTo>
                      <a:pt x="253218" y="829993"/>
                    </a:lnTo>
                    <a:lnTo>
                      <a:pt x="1448972" y="759655"/>
                    </a:lnTo>
                    <a:lnTo>
                      <a:pt x="1505243" y="351692"/>
                    </a:lnTo>
                    <a:lnTo>
                      <a:pt x="1378634" y="70338"/>
                    </a:lnTo>
                    <a:lnTo>
                      <a:pt x="1125415" y="14067"/>
                    </a:lnTo>
                    <a:lnTo>
                      <a:pt x="1083212" y="0"/>
                    </a:lnTo>
                  </a:path>
                </a:pathLst>
              </a:custGeom>
              <a:solidFill>
                <a:schemeClr val="tx2">
                  <a:lumMod val="10000"/>
                  <a:lumOff val="9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Flowchart: Delay 17">
                <a:extLst>
                  <a:ext uri="{FF2B5EF4-FFF2-40B4-BE49-F238E27FC236}">
                    <a16:creationId xmlns:a16="http://schemas.microsoft.com/office/drawing/2014/main" id="{1A4B2684-1157-4618-AA2C-FF6585F2EBBF}"/>
                  </a:ext>
                </a:extLst>
              </p:cNvPr>
              <p:cNvSpPr/>
              <p:nvPr/>
            </p:nvSpPr>
            <p:spPr>
              <a:xfrm rot="16767659">
                <a:off x="6376471" y="5292413"/>
                <a:ext cx="703384" cy="774726"/>
              </a:xfrm>
              <a:prstGeom prst="flowChartDelay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Flowchart: Delay 18">
                <a:extLst>
                  <a:ext uri="{FF2B5EF4-FFF2-40B4-BE49-F238E27FC236}">
                    <a16:creationId xmlns:a16="http://schemas.microsoft.com/office/drawing/2014/main" id="{7474DEAF-4A62-4E7E-9555-59C5B90F49F1}"/>
                  </a:ext>
                </a:extLst>
              </p:cNvPr>
              <p:cNvSpPr/>
              <p:nvPr/>
            </p:nvSpPr>
            <p:spPr>
              <a:xfrm rot="16767659">
                <a:off x="7583048" y="5235137"/>
                <a:ext cx="703384" cy="774726"/>
              </a:xfrm>
              <a:prstGeom prst="flowChartDelay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1466E9D2-7D40-48D4-BE35-45086295B7D6}"/>
                  </a:ext>
                </a:extLst>
              </p:cNvPr>
              <p:cNvCxnSpPr>
                <a:stCxn id="18" idx="3"/>
                <a:endCxn id="19" idx="3"/>
              </p:cNvCxnSpPr>
              <p:nvPr/>
            </p:nvCxnSpPr>
            <p:spPr>
              <a:xfrm flipV="1">
                <a:off x="6785973" y="5275592"/>
                <a:ext cx="1206577" cy="57276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CFB5805A-3A0F-493F-ADF7-792C4A0BD51C}"/>
                  </a:ext>
                </a:extLst>
              </p:cNvPr>
              <p:cNvCxnSpPr/>
              <p:nvPr/>
            </p:nvCxnSpPr>
            <p:spPr>
              <a:xfrm flipV="1">
                <a:off x="7061982" y="6033082"/>
                <a:ext cx="1257337" cy="73719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7A202760-7F68-4524-B7C5-B18D8730F2A5}"/>
                  </a:ext>
                </a:extLst>
              </p:cNvPr>
              <p:cNvCxnSpPr>
                <a:stCxn id="18" idx="2"/>
                <a:endCxn id="19" idx="2"/>
              </p:cNvCxnSpPr>
              <p:nvPr/>
            </p:nvCxnSpPr>
            <p:spPr>
              <a:xfrm flipV="1">
                <a:off x="7110257" y="5686173"/>
                <a:ext cx="1206577" cy="57276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6" name="Cylinder 55">
              <a:extLst>
                <a:ext uri="{FF2B5EF4-FFF2-40B4-BE49-F238E27FC236}">
                  <a16:creationId xmlns:a16="http://schemas.microsoft.com/office/drawing/2014/main" id="{433F461B-1B8E-4E6A-BD04-867945F78715}"/>
                </a:ext>
              </a:extLst>
            </p:cNvPr>
            <p:cNvSpPr/>
            <p:nvPr/>
          </p:nvSpPr>
          <p:spPr>
            <a:xfrm>
              <a:off x="6385496" y="1547119"/>
              <a:ext cx="669115" cy="306256"/>
            </a:xfrm>
            <a:prstGeom prst="ca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Cylinder 56">
              <a:extLst>
                <a:ext uri="{FF2B5EF4-FFF2-40B4-BE49-F238E27FC236}">
                  <a16:creationId xmlns:a16="http://schemas.microsoft.com/office/drawing/2014/main" id="{2A143E14-6513-4141-8372-8052F3BD6786}"/>
                </a:ext>
              </a:extLst>
            </p:cNvPr>
            <p:cNvSpPr/>
            <p:nvPr/>
          </p:nvSpPr>
          <p:spPr>
            <a:xfrm>
              <a:off x="6903627" y="1489348"/>
              <a:ext cx="289911" cy="370078"/>
            </a:xfrm>
            <a:prstGeom prst="ca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C48759F9-947F-4727-9458-50D23839005D}"/>
              </a:ext>
            </a:extLst>
          </p:cNvPr>
          <p:cNvGrpSpPr/>
          <p:nvPr/>
        </p:nvGrpSpPr>
        <p:grpSpPr>
          <a:xfrm>
            <a:off x="7741187" y="104523"/>
            <a:ext cx="4288578" cy="2082018"/>
            <a:chOff x="6583679" y="1841639"/>
            <a:chExt cx="5373859" cy="2449000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896109B5-0647-42E9-A1AE-289A03574A03}"/>
                </a:ext>
              </a:extLst>
            </p:cNvPr>
            <p:cNvGrpSpPr/>
            <p:nvPr/>
          </p:nvGrpSpPr>
          <p:grpSpPr>
            <a:xfrm>
              <a:off x="6583679" y="1841639"/>
              <a:ext cx="5373859" cy="2449000"/>
              <a:chOff x="2461846" y="2151135"/>
              <a:chExt cx="5373859" cy="2449000"/>
            </a:xfrm>
          </p:grpSpPr>
          <p:sp>
            <p:nvSpPr>
              <p:cNvPr id="10" name="Cylinder 9">
                <a:extLst>
                  <a:ext uri="{FF2B5EF4-FFF2-40B4-BE49-F238E27FC236}">
                    <a16:creationId xmlns:a16="http://schemas.microsoft.com/office/drawing/2014/main" id="{2822CF2B-DCBD-4EA1-8179-9E0710CF7DEA}"/>
                  </a:ext>
                </a:extLst>
              </p:cNvPr>
              <p:cNvSpPr/>
              <p:nvPr/>
            </p:nvSpPr>
            <p:spPr>
              <a:xfrm>
                <a:off x="2461846" y="2518117"/>
                <a:ext cx="4290646" cy="2082018"/>
              </a:xfrm>
              <a:prstGeom prst="can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Cylinder 10">
                <a:extLst>
                  <a:ext uri="{FF2B5EF4-FFF2-40B4-BE49-F238E27FC236}">
                    <a16:creationId xmlns:a16="http://schemas.microsoft.com/office/drawing/2014/main" id="{237DA471-8D20-471B-87E8-93F14CF239F7}"/>
                  </a:ext>
                </a:extLst>
              </p:cNvPr>
              <p:cNvSpPr/>
              <p:nvPr/>
            </p:nvSpPr>
            <p:spPr>
              <a:xfrm>
                <a:off x="6752492" y="2151135"/>
                <a:ext cx="1083213" cy="2308324"/>
              </a:xfrm>
              <a:prstGeom prst="can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Cylinder 11">
                <a:extLst>
                  <a:ext uri="{FF2B5EF4-FFF2-40B4-BE49-F238E27FC236}">
                    <a16:creationId xmlns:a16="http://schemas.microsoft.com/office/drawing/2014/main" id="{BF69C776-FB8B-4771-8CF3-C2D1A25D975F}"/>
                  </a:ext>
                </a:extLst>
              </p:cNvPr>
              <p:cNvSpPr/>
              <p:nvPr/>
            </p:nvSpPr>
            <p:spPr>
              <a:xfrm>
                <a:off x="7090117" y="2518117"/>
                <a:ext cx="520505" cy="1941342"/>
              </a:xfrm>
              <a:prstGeom prst="can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5966C89-85D7-420F-A39B-12E259A27C61}"/>
                  </a:ext>
                </a:extLst>
              </p:cNvPr>
              <p:cNvSpPr txBox="1"/>
              <p:nvPr/>
            </p:nvSpPr>
            <p:spPr>
              <a:xfrm>
                <a:off x="3303950" y="2537051"/>
                <a:ext cx="199761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Production</a:t>
                </a:r>
              </a:p>
            </p:txBody>
          </p:sp>
        </p:grpSp>
        <p:pic>
          <p:nvPicPr>
            <p:cNvPr id="64" name="Picture 63">
              <a:extLst>
                <a:ext uri="{FF2B5EF4-FFF2-40B4-BE49-F238E27FC236}">
                  <a16:creationId xmlns:a16="http://schemas.microsoft.com/office/drawing/2014/main" id="{B993FC92-1DE2-4F14-9567-B9972329BEA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duotone>
                <a:prstClr val="black"/>
                <a:srgbClr val="50B4C8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3704" b="94302" l="3345" r="99120">
                          <a14:foregroundMark x1="59859" y1="94302" x2="64261" y2="89744"/>
                          <a14:foregroundMark x1="92254" y1="52991" x2="90845" y2="41880"/>
                          <a14:foregroundMark x1="91725" y1="47578" x2="99120" y2="56980"/>
                          <a14:foregroundMark x1="63732" y1="3704" x2="46655" y2="4558"/>
                          <a14:foregroundMark x1="4930" y1="30769" x2="3345" y2="59829"/>
                          <a14:foregroundMark x1="3345" y1="59829" x2="5282" y2="6752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094207" y="2908782"/>
              <a:ext cx="443638" cy="274149"/>
            </a:xfrm>
            <a:prstGeom prst="rect">
              <a:avLst/>
            </a:prstGeom>
          </p:spPr>
        </p:pic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90D911C7-853D-4642-9F78-578709321C3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rgbClr val="50B4C8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3704" b="94302" l="3345" r="99120">
                          <a14:foregroundMark x1="59859" y1="94302" x2="64261" y2="89744"/>
                          <a14:foregroundMark x1="92254" y1="52991" x2="90845" y2="41880"/>
                          <a14:foregroundMark x1="91725" y1="47578" x2="99120" y2="56980"/>
                          <a14:foregroundMark x1="63732" y1="3704" x2="46655" y2="4558"/>
                          <a14:foregroundMark x1="4930" y1="30769" x2="3345" y2="59829"/>
                          <a14:foregroundMark x1="3345" y1="59829" x2="5282" y2="6752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178796" y="3045857"/>
              <a:ext cx="732207" cy="452472"/>
            </a:xfrm>
            <a:prstGeom prst="rect">
              <a:avLst/>
            </a:prstGeom>
          </p:spPr>
        </p:pic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9239D024-5BDE-440C-A7F7-A7724C0D9FF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duotone>
                <a:prstClr val="black"/>
                <a:srgbClr val="50B4C8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3704" b="94302" l="3345" r="99120">
                          <a14:foregroundMark x1="59859" y1="94302" x2="64261" y2="89744"/>
                          <a14:foregroundMark x1="92254" y1="52991" x2="90845" y2="41880"/>
                          <a14:foregroundMark x1="91725" y1="47578" x2="99120" y2="56980"/>
                          <a14:foregroundMark x1="63732" y1="3704" x2="46655" y2="4558"/>
                          <a14:foregroundMark x1="4930" y1="30769" x2="3345" y2="59829"/>
                          <a14:foregroundMark x1="3345" y1="59829" x2="5282" y2="6752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71338" y="3377557"/>
              <a:ext cx="747547" cy="461952"/>
            </a:xfrm>
            <a:prstGeom prst="rect">
              <a:avLst/>
            </a:prstGeom>
          </p:spPr>
        </p:pic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F1483508-59E3-4C54-B8EA-DC032E0C38B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hqprint">
              <a:duotone>
                <a:prstClr val="black"/>
                <a:srgbClr val="50B4C8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3704" b="94302" l="3345" r="99120">
                          <a14:foregroundMark x1="59859" y1="94302" x2="64261" y2="89744"/>
                          <a14:foregroundMark x1="92254" y1="52991" x2="90845" y2="41880"/>
                          <a14:foregroundMark x1="91725" y1="47578" x2="99120" y2="56980"/>
                          <a14:foregroundMark x1="63732" y1="3704" x2="46655" y2="4558"/>
                          <a14:foregroundMark x1="4930" y1="30769" x2="3345" y2="59829"/>
                          <a14:foregroundMark x1="3345" y1="59829" x2="5282" y2="6752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73910" y="2971800"/>
              <a:ext cx="739858" cy="457200"/>
            </a:xfrm>
            <a:prstGeom prst="rect">
              <a:avLst/>
            </a:prstGeom>
          </p:spPr>
        </p:pic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35405A94-E161-4972-8C23-9C07BAFBA27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hqprint">
              <a:duotone>
                <a:prstClr val="black"/>
                <a:srgbClr val="50B4C8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3704" b="94302" l="3345" r="99120">
                          <a14:foregroundMark x1="59859" y1="94302" x2="64261" y2="89744"/>
                          <a14:foregroundMark x1="92254" y1="52991" x2="90845" y2="41880"/>
                          <a14:foregroundMark x1="91725" y1="47578" x2="99120" y2="56980"/>
                          <a14:foregroundMark x1="63732" y1="3704" x2="46655" y2="4558"/>
                          <a14:foregroundMark x1="4930" y1="30769" x2="3345" y2="59829"/>
                          <a14:foregroundMark x1="3345" y1="59829" x2="5282" y2="6752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569518" y="3599597"/>
              <a:ext cx="986477" cy="609600"/>
            </a:xfrm>
            <a:prstGeom prst="rect">
              <a:avLst/>
            </a:prstGeom>
          </p:spPr>
        </p:pic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E711F5B3-5E2E-4243-94FE-5A3605714DE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hqprint">
              <a:duotone>
                <a:prstClr val="black"/>
                <a:srgbClr val="50B4C8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3704" b="94302" l="3345" r="99120">
                          <a14:foregroundMark x1="59859" y1="94302" x2="64261" y2="89744"/>
                          <a14:foregroundMark x1="92254" y1="52991" x2="90845" y2="41880"/>
                          <a14:foregroundMark x1="91725" y1="47578" x2="99120" y2="56980"/>
                          <a14:foregroundMark x1="63732" y1="3704" x2="46655" y2="4558"/>
                          <a14:foregroundMark x1="4930" y1="30769" x2="3345" y2="59829"/>
                          <a14:foregroundMark x1="3345" y1="59829" x2="5282" y2="6752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785429" y="3599597"/>
              <a:ext cx="566255" cy="349921"/>
            </a:xfrm>
            <a:prstGeom prst="rect">
              <a:avLst/>
            </a:prstGeom>
          </p:spPr>
        </p:pic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FE359EDE-8667-4F48-970F-6B55F506E7B6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hqprint">
              <a:duotone>
                <a:prstClr val="black"/>
                <a:srgbClr val="50B4C8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backgroundRemoval t="3704" b="94302" l="3345" r="99120">
                          <a14:foregroundMark x1="59859" y1="94302" x2="64261" y2="89744"/>
                          <a14:foregroundMark x1="92254" y1="52991" x2="90845" y2="41880"/>
                          <a14:foregroundMark x1="91725" y1="47578" x2="99120" y2="56980"/>
                          <a14:foregroundMark x1="63732" y1="3704" x2="46655" y2="4558"/>
                          <a14:foregroundMark x1="4930" y1="30769" x2="3345" y2="59829"/>
                          <a14:foregroundMark x1="3345" y1="59829" x2="5282" y2="6752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16897" y="2935105"/>
              <a:ext cx="852063" cy="526538"/>
            </a:xfrm>
            <a:prstGeom prst="rect">
              <a:avLst/>
            </a:prstGeom>
          </p:spPr>
        </p:pic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544CDBA4-1E35-4BB6-A380-678B26710B2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duotone>
                <a:prstClr val="black"/>
                <a:srgbClr val="50B4C8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3704" b="94302" l="3345" r="99120">
                          <a14:foregroundMark x1="59859" y1="94302" x2="64261" y2="89744"/>
                          <a14:foregroundMark x1="92254" y1="52991" x2="90845" y2="41880"/>
                          <a14:foregroundMark x1="91725" y1="47578" x2="99120" y2="56980"/>
                          <a14:foregroundMark x1="63732" y1="3704" x2="46655" y2="4558"/>
                          <a14:foregroundMark x1="4930" y1="30769" x2="3345" y2="59829"/>
                          <a14:foregroundMark x1="3345" y1="59829" x2="5282" y2="6752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178796" y="3688011"/>
              <a:ext cx="747547" cy="461952"/>
            </a:xfrm>
            <a:prstGeom prst="rect">
              <a:avLst/>
            </a:prstGeom>
          </p:spPr>
        </p:pic>
        <p:pic>
          <p:nvPicPr>
            <p:cNvPr id="50" name="Picture 49">
              <a:extLst>
                <a:ext uri="{FF2B5EF4-FFF2-40B4-BE49-F238E27FC236}">
                  <a16:creationId xmlns:a16="http://schemas.microsoft.com/office/drawing/2014/main" id="{21F7794C-9B12-47E7-8D56-07C5265B53B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duotone>
                <a:prstClr val="black"/>
                <a:srgbClr val="50B4C8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3704" b="94302" l="3345" r="99120">
                          <a14:foregroundMark x1="59859" y1="94302" x2="64261" y2="89744"/>
                          <a14:foregroundMark x1="92254" y1="52991" x2="90845" y2="41880"/>
                          <a14:foregroundMark x1="91725" y1="47578" x2="99120" y2="56980"/>
                          <a14:foregroundMark x1="63732" y1="3704" x2="46655" y2="4558"/>
                          <a14:foregroundMark x1="4930" y1="30769" x2="3345" y2="59829"/>
                          <a14:foregroundMark x1="3345" y1="59829" x2="5282" y2="6752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883004" y="3429000"/>
              <a:ext cx="747547" cy="461952"/>
            </a:xfrm>
            <a:prstGeom prst="rect">
              <a:avLst/>
            </a:prstGeom>
          </p:spPr>
        </p:pic>
      </p:grpSp>
      <p:sp>
        <p:nvSpPr>
          <p:cNvPr id="55" name="Arrow: Down 54">
            <a:extLst>
              <a:ext uri="{FF2B5EF4-FFF2-40B4-BE49-F238E27FC236}">
                <a16:creationId xmlns:a16="http://schemas.microsoft.com/office/drawing/2014/main" id="{3F0BD260-3AA8-4ABA-8087-D558F9991085}"/>
              </a:ext>
            </a:extLst>
          </p:cNvPr>
          <p:cNvSpPr/>
          <p:nvPr/>
        </p:nvSpPr>
        <p:spPr>
          <a:xfrm rot="16200000">
            <a:off x="4903390" y="767922"/>
            <a:ext cx="404921" cy="561110"/>
          </a:xfrm>
          <a:prstGeom prst="downArrow">
            <a:avLst>
              <a:gd name="adj1" fmla="val 31490"/>
              <a:gd name="adj2" fmla="val 47686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65" name="Arrow: Down 64">
            <a:extLst>
              <a:ext uri="{FF2B5EF4-FFF2-40B4-BE49-F238E27FC236}">
                <a16:creationId xmlns:a16="http://schemas.microsoft.com/office/drawing/2014/main" id="{9E3B3355-58AD-44DF-8506-5C0ACD9F1CBD}"/>
              </a:ext>
            </a:extLst>
          </p:cNvPr>
          <p:cNvSpPr/>
          <p:nvPr/>
        </p:nvSpPr>
        <p:spPr>
          <a:xfrm rot="16872780">
            <a:off x="7171888" y="1335480"/>
            <a:ext cx="404921" cy="561110"/>
          </a:xfrm>
          <a:prstGeom prst="downArrow">
            <a:avLst>
              <a:gd name="adj1" fmla="val 31490"/>
              <a:gd name="adj2" fmla="val 47686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66" name="Arrow: Down 65">
            <a:extLst>
              <a:ext uri="{FF2B5EF4-FFF2-40B4-BE49-F238E27FC236}">
                <a16:creationId xmlns:a16="http://schemas.microsoft.com/office/drawing/2014/main" id="{24A360BB-EF97-4307-AF43-552592DD37B3}"/>
              </a:ext>
            </a:extLst>
          </p:cNvPr>
          <p:cNvSpPr/>
          <p:nvPr/>
        </p:nvSpPr>
        <p:spPr>
          <a:xfrm rot="521766">
            <a:off x="9448531" y="2088990"/>
            <a:ext cx="404921" cy="561110"/>
          </a:xfrm>
          <a:prstGeom prst="downArrow">
            <a:avLst>
              <a:gd name="adj1" fmla="val 31490"/>
              <a:gd name="adj2" fmla="val 47686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67" name="Arrow: Down 66">
            <a:extLst>
              <a:ext uri="{FF2B5EF4-FFF2-40B4-BE49-F238E27FC236}">
                <a16:creationId xmlns:a16="http://schemas.microsoft.com/office/drawing/2014/main" id="{56396D76-9C8C-4CBA-84C3-17720001EF4F}"/>
              </a:ext>
            </a:extLst>
          </p:cNvPr>
          <p:cNvSpPr/>
          <p:nvPr/>
        </p:nvSpPr>
        <p:spPr>
          <a:xfrm rot="521766">
            <a:off x="9228939" y="3569428"/>
            <a:ext cx="404921" cy="561110"/>
          </a:xfrm>
          <a:prstGeom prst="downArrow">
            <a:avLst>
              <a:gd name="adj1" fmla="val 31490"/>
              <a:gd name="adj2" fmla="val 47686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68" name="Arrow: Down 67">
            <a:extLst>
              <a:ext uri="{FF2B5EF4-FFF2-40B4-BE49-F238E27FC236}">
                <a16:creationId xmlns:a16="http://schemas.microsoft.com/office/drawing/2014/main" id="{A75935C4-DF70-4EB9-92E9-F9598E041D94}"/>
              </a:ext>
            </a:extLst>
          </p:cNvPr>
          <p:cNvSpPr/>
          <p:nvPr/>
        </p:nvSpPr>
        <p:spPr>
          <a:xfrm rot="521766">
            <a:off x="9036373" y="4938789"/>
            <a:ext cx="404921" cy="561110"/>
          </a:xfrm>
          <a:prstGeom prst="downArrow">
            <a:avLst>
              <a:gd name="adj1" fmla="val 31490"/>
              <a:gd name="adj2" fmla="val 47686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69" name="Arrow: Down 68">
            <a:extLst>
              <a:ext uri="{FF2B5EF4-FFF2-40B4-BE49-F238E27FC236}">
                <a16:creationId xmlns:a16="http://schemas.microsoft.com/office/drawing/2014/main" id="{BF272B55-EF7C-40E3-8E6C-291533058D32}"/>
              </a:ext>
            </a:extLst>
          </p:cNvPr>
          <p:cNvSpPr/>
          <p:nvPr/>
        </p:nvSpPr>
        <p:spPr>
          <a:xfrm rot="5400000">
            <a:off x="6131404" y="5674234"/>
            <a:ext cx="404921" cy="561110"/>
          </a:xfrm>
          <a:prstGeom prst="downArrow">
            <a:avLst>
              <a:gd name="adj1" fmla="val 31490"/>
              <a:gd name="adj2" fmla="val 47686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BA721A9-D51D-4B9F-B336-D777B4FC2F81}"/>
              </a:ext>
            </a:extLst>
          </p:cNvPr>
          <p:cNvSpPr txBox="1"/>
          <p:nvPr/>
        </p:nvSpPr>
        <p:spPr>
          <a:xfrm>
            <a:off x="216501" y="3148215"/>
            <a:ext cx="4774535" cy="1477328"/>
          </a:xfrm>
          <a:prstGeom prst="rect">
            <a:avLst/>
          </a:prstGeom>
          <a:solidFill>
            <a:srgbClr val="10A08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Capital Investment (Rands)	Option 1	Option2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APU					35 500	35500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Heat Pump						15000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u="sng" dirty="0"/>
              <a:t>Hobby Greenhouse		40 000			</a:t>
            </a:r>
          </a:p>
          <a:p>
            <a:r>
              <a:rPr lang="en-US" dirty="0"/>
              <a:t>			</a:t>
            </a:r>
            <a:r>
              <a:rPr lang="en-US" u="sng" dirty="0"/>
              <a:t>TOTAL		</a:t>
            </a:r>
            <a:r>
              <a:rPr lang="en-US" u="sng"/>
              <a:t>75 500	50500</a:t>
            </a:r>
            <a:r>
              <a:rPr lang="en-US" u="sng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623681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 animBg="1"/>
      <p:bldP spid="14" grpId="0" animBg="1"/>
      <p:bldP spid="15" grpId="0" animBg="1"/>
      <p:bldP spid="17" grpId="0" animBg="1"/>
      <p:bldP spid="28" grpId="0" animBg="1"/>
      <p:bldP spid="55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41" grpId="0" animBg="1"/>
    </p:bldLst>
  </p:timing>
</p:sld>
</file>

<file path=ppt/theme/theme1.xml><?xml version="1.0" encoding="utf-8"?>
<a:theme xmlns:a="http://schemas.openxmlformats.org/drawingml/2006/main" name="Metropolitan">
  <a:themeElements>
    <a:clrScheme name="Metropolitan">
      <a:dk1>
        <a:sysClr val="windowText" lastClr="000000"/>
      </a:dk1>
      <a:lt1>
        <a:sysClr val="window" lastClr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Metropolita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etropolita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79CFCA13-9412-4290-BB4B-85112F88857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TM03457491[[fn=Metropolitan]]</Template>
  <TotalTime>1329</TotalTime>
  <Words>277</Words>
  <Application>Microsoft Office PowerPoint</Application>
  <PresentationFormat>Widescreen</PresentationFormat>
  <Paragraphs>31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Metropolitan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Alanna Fincham</dc:creator>
  <cp:lastModifiedBy>Clare Fincham</cp:lastModifiedBy>
  <cp:revision>45</cp:revision>
  <dcterms:created xsi:type="dcterms:W3CDTF">2018-10-11T10:00:38Z</dcterms:created>
  <dcterms:modified xsi:type="dcterms:W3CDTF">2019-12-30T14:46:28Z</dcterms:modified>
</cp:coreProperties>
</file>